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Syne"/>
      <p:regular r:id="rId17"/>
    </p:embeddedFont>
    <p:embeddedFont>
      <p:font typeface="Syne"/>
      <p:regular r:id="rId18"/>
    </p:embeddedFont>
    <p:embeddedFont>
      <p:font typeface="Overpass Light"/>
      <p:regular r:id="rId19"/>
    </p:embeddedFont>
    <p:embeddedFont>
      <p:font typeface="Overpass Light"/>
      <p:regular r:id="rId20"/>
    </p:embeddedFont>
    <p:embeddedFont>
      <p:font typeface="Overpass Light"/>
      <p:regular r:id="rId21"/>
    </p:embeddedFont>
    <p:embeddedFont>
      <p:font typeface="Overpass Light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svg"/><Relationship Id="rId5" Type="http://schemas.openxmlformats.org/officeDocument/2006/relationships/image" Target="../media/image-10-5.png"/><Relationship Id="rId6" Type="http://schemas.openxmlformats.org/officeDocument/2006/relationships/image" Target="../media/image-10-6.svg"/><Relationship Id="rId7" Type="http://schemas.openxmlformats.org/officeDocument/2006/relationships/image" Target="../media/image-10-7.png"/><Relationship Id="rId8" Type="http://schemas.openxmlformats.org/officeDocument/2006/relationships/image" Target="../media/image-10-8.svg"/><Relationship Id="rId9" Type="http://schemas.openxmlformats.org/officeDocument/2006/relationships/image" Target="../media/image-10-9.png"/><Relationship Id="rId10" Type="http://schemas.openxmlformats.org/officeDocument/2006/relationships/image" Target="../media/image-10-10.svg"/><Relationship Id="rId11" Type="http://schemas.openxmlformats.org/officeDocument/2006/relationships/slideLayout" Target="../slideLayouts/slideLayout11.xml"/><Relationship Id="rId1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Uncovering insights from transactional data to drive strategic business decisions.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471" y="563642"/>
            <a:ext cx="8041362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Business Recommendations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17471" y="1614130"/>
            <a:ext cx="13195459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Leveraging insights to optimize strategies and enhance customer engagement.</a:t>
            </a:r>
            <a:endParaRPr lang="en-US" sz="16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4385" y="2179201"/>
            <a:ext cx="307419" cy="30741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383625" y="2172772"/>
            <a:ext cx="2782372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Boost Subscriptions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3625" y="2616041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Promote exclusive benefits to increase subscriber base.</a:t>
            </a:r>
            <a:endParaRPr lang="en-US" sz="16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385" y="3360420"/>
            <a:ext cx="307419" cy="30741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3625" y="3353991"/>
            <a:ext cx="39312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Loyalty Programs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1383625" y="3797260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Reward repeat buyers to foster loyalty and move them into the "Loyal" segment.</a:t>
            </a:r>
            <a:endParaRPr lang="en-US" sz="16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4385" y="4541639"/>
            <a:ext cx="307419" cy="30741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383625" y="4535210"/>
            <a:ext cx="326790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Review Discount Policy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1383625" y="4978479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Strategically balance sales boosts with margin control.</a:t>
            </a:r>
            <a:endParaRPr lang="en-US" sz="16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4385" y="5722858"/>
            <a:ext cx="307419" cy="30741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383625" y="5716429"/>
            <a:ext cx="2746058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Product Positioning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1383625" y="6159698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Highlight top-rated and best-selling products in marketing campaigns.</a:t>
            </a:r>
            <a:endParaRPr lang="en-US" sz="16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4385" y="6904077"/>
            <a:ext cx="307419" cy="307419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383625" y="6897648"/>
            <a:ext cx="275808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Targeted Marketing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383625" y="7340918"/>
            <a:ext cx="1252930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Focus efforts on high-revenue age groups and express-shipping users.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556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30457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This project analyzes customer shopping behavior using transactional data from 3,900 purchases across various product categories.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285530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285530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5428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6628924" y="4033242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Uncover insights into spending patterns, customer segments, product preferences, and subscription behavior.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243155"/>
            <a:ext cx="7556421" cy="1730812"/>
          </a:xfrm>
          <a:prstGeom prst="roundRect">
            <a:avLst>
              <a:gd name="adj" fmla="val 8453"/>
            </a:avLst>
          </a:prstGeom>
          <a:solidFill>
            <a:srgbClr val="FFFDE6"/>
          </a:solidFill>
          <a:ln w="30480">
            <a:solidFill>
              <a:srgbClr val="C3D4CC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243155"/>
            <a:ext cx="121920" cy="1730812"/>
          </a:xfrm>
          <a:prstGeom prst="roundRect">
            <a:avLst>
              <a:gd name="adj" fmla="val 78139"/>
            </a:avLst>
          </a:prstGeom>
          <a:solidFill>
            <a:srgbClr val="224435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50044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Scope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628924" y="5990868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3,900 purchases, 18 columns, including demographics, purchase details, and shopping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3637" y="411480"/>
            <a:ext cx="3764518" cy="4675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Dataset Summary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23637" y="1178243"/>
            <a:ext cx="13583126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Our dataset comprises 3,900 rows and 18 columns, capturing a comprehensive view of customer interactions.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523637" y="1720572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Rows: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3,900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523637" y="2012275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Columns: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18</a:t>
            </a:r>
            <a:endParaRPr lang="en-US" sz="1150" dirty="0"/>
          </a:p>
        </p:txBody>
      </p:sp>
      <p:sp>
        <p:nvSpPr>
          <p:cNvPr id="6" name="Text 4"/>
          <p:cNvSpPr/>
          <p:nvPr/>
        </p:nvSpPr>
        <p:spPr>
          <a:xfrm>
            <a:off x="523637" y="2303978"/>
            <a:ext cx="6609040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850"/>
              </a:lnSpc>
              <a:buSzPct val="100000"/>
              <a:buChar char="•"/>
            </a:pPr>
            <a:r>
              <a:rPr lang="en-US" sz="1150" b="1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Key Features:</a:t>
            </a:r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 Customer demographics, purchase details, shopping behavior.</a:t>
            </a:r>
            <a:endParaRPr lang="en-US" sz="115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05343" y="1754148"/>
            <a:ext cx="6609040" cy="6609040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23637" y="8699659"/>
            <a:ext cx="13583126" cy="635794"/>
          </a:xfrm>
          <a:prstGeom prst="roundRect">
            <a:avLst>
              <a:gd name="adj" fmla="val 9885"/>
            </a:avLst>
          </a:prstGeom>
          <a:solidFill>
            <a:srgbClr val="CCE5DA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79" y="8908137"/>
            <a:ext cx="186928" cy="14954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09650" y="8886587"/>
            <a:ext cx="12947571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Missing Data: 37 values in the Review Rating column were handled during cleaning.</a:t>
            </a:r>
            <a:endParaRPr lang="en-US" sz="11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9793"/>
            <a:ext cx="1296221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Exploratory Data Analysis (EDA) in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3622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We initiated our analysis with robust data preparation and cleaning using Python.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9802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335298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509605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35435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Imported dataset with pandas, checked structure and summary statistics.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216962" y="29802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5216962" y="3335298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0" name="Text 8"/>
          <p:cNvSpPr/>
          <p:nvPr/>
        </p:nvSpPr>
        <p:spPr>
          <a:xfrm>
            <a:off x="5216962" y="3509605"/>
            <a:ext cx="34911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16962" y="40000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Imputed missing 'Review Rating' values using median per product category.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640133" y="298025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9640133" y="3335298"/>
            <a:ext cx="4196358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4" name="Text 12"/>
          <p:cNvSpPr/>
          <p:nvPr/>
        </p:nvSpPr>
        <p:spPr>
          <a:xfrm>
            <a:off x="9640133" y="3509605"/>
            <a:ext cx="381702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Column Standardization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40133" y="4000024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Renamed columns to snake_case for improved readability.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793790" y="547699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3790" y="5832038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18" name="Text 16"/>
          <p:cNvSpPr/>
          <p:nvPr/>
        </p:nvSpPr>
        <p:spPr>
          <a:xfrm>
            <a:off x="793790" y="6006346"/>
            <a:ext cx="312539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9" name="Text 17"/>
          <p:cNvSpPr/>
          <p:nvPr/>
        </p:nvSpPr>
        <p:spPr>
          <a:xfrm>
            <a:off x="793790" y="649676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Created 'age_group' and 'purchase_frequency_days' columns.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7428548" y="5476994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Syne Light" pitchFamily="34" charset="0"/>
                <a:ea typeface="Syne Light" pitchFamily="34" charset="-122"/>
                <a:cs typeface="Syne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832038"/>
            <a:ext cx="6407944" cy="30480"/>
          </a:xfrm>
          <a:prstGeom prst="rect">
            <a:avLst/>
          </a:prstGeom>
          <a:solidFill>
            <a:srgbClr val="224435"/>
          </a:solidFill>
          <a:ln/>
        </p:spPr>
      </p:sp>
      <p:sp>
        <p:nvSpPr>
          <p:cNvPr id="22" name="Text 20"/>
          <p:cNvSpPr/>
          <p:nvPr/>
        </p:nvSpPr>
        <p:spPr>
          <a:xfrm>
            <a:off x="7428548" y="6006346"/>
            <a:ext cx="33177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428548" y="6496764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Loaded cleaned data into PostgreSQL for SQL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99440" y="757952"/>
            <a:ext cx="7648456" cy="458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00"/>
              </a:lnSpc>
              <a:buNone/>
            </a:pPr>
            <a:r>
              <a:rPr lang="en-US" sz="28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Key Business Questions &amp; SQL Insights</a:t>
            </a:r>
            <a:endParaRPr lang="en-US" sz="2850" dirty="0"/>
          </a:p>
        </p:txBody>
      </p:sp>
      <p:sp>
        <p:nvSpPr>
          <p:cNvPr id="4" name="Text 1"/>
          <p:cNvSpPr/>
          <p:nvPr/>
        </p:nvSpPr>
        <p:spPr>
          <a:xfrm>
            <a:off x="5999440" y="1435775"/>
            <a:ext cx="8117919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Structured analysis in PostgreSQL answered critical business questions, revealing spending patterns and preferences.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5999440" y="2054900"/>
            <a:ext cx="8117919" cy="1079421"/>
          </a:xfrm>
          <a:prstGeom prst="roundRect">
            <a:avLst>
              <a:gd name="adj" fmla="val 6777"/>
            </a:avLst>
          </a:prstGeom>
          <a:solidFill>
            <a:srgbClr val="FFFDE6"/>
          </a:solidFill>
          <a:ln/>
        </p:spPr>
      </p:sp>
      <p:sp>
        <p:nvSpPr>
          <p:cNvPr id="6" name="Shape 3"/>
          <p:cNvSpPr/>
          <p:nvPr/>
        </p:nvSpPr>
        <p:spPr>
          <a:xfrm>
            <a:off x="5999440" y="2039660"/>
            <a:ext cx="8117919" cy="60960"/>
          </a:xfrm>
          <a:prstGeom prst="roundRect">
            <a:avLst>
              <a:gd name="adj" fmla="val 100997"/>
            </a:avLst>
          </a:prstGeom>
          <a:solidFill>
            <a:srgbClr val="224435"/>
          </a:solidFill>
          <a:ln/>
        </p:spPr>
      </p:sp>
      <p:sp>
        <p:nvSpPr>
          <p:cNvPr id="7" name="Shape 4"/>
          <p:cNvSpPr/>
          <p:nvPr/>
        </p:nvSpPr>
        <p:spPr>
          <a:xfrm>
            <a:off x="9838551" y="1835110"/>
            <a:ext cx="439698" cy="439698"/>
          </a:xfrm>
          <a:prstGeom prst="roundRect">
            <a:avLst>
              <a:gd name="adj" fmla="val 207961"/>
            </a:avLst>
          </a:prstGeom>
          <a:solidFill>
            <a:srgbClr val="224435"/>
          </a:solidFill>
          <a:ln/>
        </p:spPr>
      </p:sp>
      <p:sp>
        <p:nvSpPr>
          <p:cNvPr id="8" name="Text 5"/>
          <p:cNvSpPr/>
          <p:nvPr/>
        </p:nvSpPr>
        <p:spPr>
          <a:xfrm>
            <a:off x="9970472" y="1945005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6161246" y="2421255"/>
            <a:ext cx="1974294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by Gender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6161246" y="2738080"/>
            <a:ext cx="77943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Male customers generated $157,890, Female customers $75,191.</a:t>
            </a:r>
            <a:endParaRPr lang="en-US" sz="1150" dirty="0"/>
          </a:p>
        </p:txBody>
      </p:sp>
      <p:sp>
        <p:nvSpPr>
          <p:cNvPr id="11" name="Shape 8"/>
          <p:cNvSpPr/>
          <p:nvPr/>
        </p:nvSpPr>
        <p:spPr>
          <a:xfrm>
            <a:off x="5999440" y="3500676"/>
            <a:ext cx="8117919" cy="1079421"/>
          </a:xfrm>
          <a:prstGeom prst="roundRect">
            <a:avLst>
              <a:gd name="adj" fmla="val 6777"/>
            </a:avLst>
          </a:prstGeom>
          <a:solidFill>
            <a:srgbClr val="FFFDE6"/>
          </a:solidFill>
          <a:ln/>
        </p:spPr>
      </p:sp>
      <p:sp>
        <p:nvSpPr>
          <p:cNvPr id="12" name="Shape 9"/>
          <p:cNvSpPr/>
          <p:nvPr/>
        </p:nvSpPr>
        <p:spPr>
          <a:xfrm>
            <a:off x="5999440" y="3485436"/>
            <a:ext cx="8117919" cy="60960"/>
          </a:xfrm>
          <a:prstGeom prst="roundRect">
            <a:avLst>
              <a:gd name="adj" fmla="val 100997"/>
            </a:avLst>
          </a:prstGeom>
          <a:solidFill>
            <a:srgbClr val="224435"/>
          </a:solidFill>
          <a:ln/>
        </p:spPr>
      </p:sp>
      <p:sp>
        <p:nvSpPr>
          <p:cNvPr id="13" name="Shape 10"/>
          <p:cNvSpPr/>
          <p:nvPr/>
        </p:nvSpPr>
        <p:spPr>
          <a:xfrm>
            <a:off x="9838551" y="3280886"/>
            <a:ext cx="439698" cy="439698"/>
          </a:xfrm>
          <a:prstGeom prst="roundRect">
            <a:avLst>
              <a:gd name="adj" fmla="val 207961"/>
            </a:avLst>
          </a:prstGeom>
          <a:solidFill>
            <a:srgbClr val="224435"/>
          </a:solidFill>
          <a:ln/>
        </p:spPr>
      </p:sp>
      <p:sp>
        <p:nvSpPr>
          <p:cNvPr id="14" name="Text 11"/>
          <p:cNvSpPr/>
          <p:nvPr/>
        </p:nvSpPr>
        <p:spPr>
          <a:xfrm>
            <a:off x="9970472" y="3390781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6161246" y="3867031"/>
            <a:ext cx="3055739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High-Spending Discount Users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161246" y="4183856"/>
            <a:ext cx="77943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Identified 839 customers who used discounts but spent above average.</a:t>
            </a:r>
            <a:endParaRPr lang="en-US" sz="1150" dirty="0"/>
          </a:p>
        </p:txBody>
      </p:sp>
      <p:sp>
        <p:nvSpPr>
          <p:cNvPr id="17" name="Shape 14"/>
          <p:cNvSpPr/>
          <p:nvPr/>
        </p:nvSpPr>
        <p:spPr>
          <a:xfrm>
            <a:off x="5999440" y="4946452"/>
            <a:ext cx="8117919" cy="1079421"/>
          </a:xfrm>
          <a:prstGeom prst="roundRect">
            <a:avLst>
              <a:gd name="adj" fmla="val 6777"/>
            </a:avLst>
          </a:prstGeom>
          <a:solidFill>
            <a:srgbClr val="FFFDE6"/>
          </a:solidFill>
          <a:ln/>
        </p:spPr>
      </p:sp>
      <p:sp>
        <p:nvSpPr>
          <p:cNvPr id="18" name="Shape 15"/>
          <p:cNvSpPr/>
          <p:nvPr/>
        </p:nvSpPr>
        <p:spPr>
          <a:xfrm>
            <a:off x="5999440" y="4931212"/>
            <a:ext cx="8117919" cy="60960"/>
          </a:xfrm>
          <a:prstGeom prst="roundRect">
            <a:avLst>
              <a:gd name="adj" fmla="val 100997"/>
            </a:avLst>
          </a:prstGeom>
          <a:solidFill>
            <a:srgbClr val="224435"/>
          </a:solidFill>
          <a:ln/>
        </p:spPr>
      </p:sp>
      <p:sp>
        <p:nvSpPr>
          <p:cNvPr id="19" name="Shape 16"/>
          <p:cNvSpPr/>
          <p:nvPr/>
        </p:nvSpPr>
        <p:spPr>
          <a:xfrm>
            <a:off x="9838551" y="4726662"/>
            <a:ext cx="439698" cy="439698"/>
          </a:xfrm>
          <a:prstGeom prst="roundRect">
            <a:avLst>
              <a:gd name="adj" fmla="val 207961"/>
            </a:avLst>
          </a:prstGeom>
          <a:solidFill>
            <a:srgbClr val="224435"/>
          </a:solidFill>
          <a:ln/>
        </p:spPr>
      </p:sp>
      <p:sp>
        <p:nvSpPr>
          <p:cNvPr id="20" name="Text 17"/>
          <p:cNvSpPr/>
          <p:nvPr/>
        </p:nvSpPr>
        <p:spPr>
          <a:xfrm>
            <a:off x="9970472" y="4836557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6161246" y="5312807"/>
            <a:ext cx="2509480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5 Products by Rating</a:t>
            </a:r>
            <a:endParaRPr lang="en-US" sz="1400" dirty="0"/>
          </a:p>
        </p:txBody>
      </p:sp>
      <p:sp>
        <p:nvSpPr>
          <p:cNvPr id="22" name="Text 19"/>
          <p:cNvSpPr/>
          <p:nvPr/>
        </p:nvSpPr>
        <p:spPr>
          <a:xfrm>
            <a:off x="6161246" y="5629632"/>
            <a:ext cx="77943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Gloves (3.86), Sandals (3.84), Boots (3.82), Hat (3.80), Skirt (3.78).</a:t>
            </a:r>
            <a:endParaRPr lang="en-US" sz="1150" dirty="0"/>
          </a:p>
        </p:txBody>
      </p:sp>
      <p:sp>
        <p:nvSpPr>
          <p:cNvPr id="23" name="Shape 20"/>
          <p:cNvSpPr/>
          <p:nvPr/>
        </p:nvSpPr>
        <p:spPr>
          <a:xfrm>
            <a:off x="5999440" y="6392228"/>
            <a:ext cx="8117919" cy="1079421"/>
          </a:xfrm>
          <a:prstGeom prst="roundRect">
            <a:avLst>
              <a:gd name="adj" fmla="val 6777"/>
            </a:avLst>
          </a:prstGeom>
          <a:solidFill>
            <a:srgbClr val="FFFDE6"/>
          </a:solidFill>
          <a:ln/>
        </p:spPr>
      </p:sp>
      <p:sp>
        <p:nvSpPr>
          <p:cNvPr id="24" name="Shape 21"/>
          <p:cNvSpPr/>
          <p:nvPr/>
        </p:nvSpPr>
        <p:spPr>
          <a:xfrm>
            <a:off x="5999440" y="6376987"/>
            <a:ext cx="8117919" cy="60960"/>
          </a:xfrm>
          <a:prstGeom prst="roundRect">
            <a:avLst>
              <a:gd name="adj" fmla="val 100997"/>
            </a:avLst>
          </a:prstGeom>
          <a:solidFill>
            <a:srgbClr val="224435"/>
          </a:solidFill>
          <a:ln/>
        </p:spPr>
      </p:sp>
      <p:sp>
        <p:nvSpPr>
          <p:cNvPr id="25" name="Shape 22"/>
          <p:cNvSpPr/>
          <p:nvPr/>
        </p:nvSpPr>
        <p:spPr>
          <a:xfrm>
            <a:off x="9838551" y="6172438"/>
            <a:ext cx="439698" cy="439698"/>
          </a:xfrm>
          <a:prstGeom prst="roundRect">
            <a:avLst>
              <a:gd name="adj" fmla="val 207961"/>
            </a:avLst>
          </a:prstGeom>
          <a:solidFill>
            <a:srgbClr val="224435"/>
          </a:solidFill>
          <a:ln/>
        </p:spPr>
      </p:sp>
      <p:sp>
        <p:nvSpPr>
          <p:cNvPr id="26" name="Text 23"/>
          <p:cNvSpPr/>
          <p:nvPr/>
        </p:nvSpPr>
        <p:spPr>
          <a:xfrm>
            <a:off x="9970472" y="6282333"/>
            <a:ext cx="175855" cy="2197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4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6161246" y="6758583"/>
            <a:ext cx="2690812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4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Shipping Type Comparison</a:t>
            </a:r>
            <a:endParaRPr lang="en-US" sz="1400" dirty="0"/>
          </a:p>
        </p:txBody>
      </p:sp>
      <p:sp>
        <p:nvSpPr>
          <p:cNvPr id="28" name="Text 25"/>
          <p:cNvSpPr/>
          <p:nvPr/>
        </p:nvSpPr>
        <p:spPr>
          <a:xfrm>
            <a:off x="6161246" y="7075408"/>
            <a:ext cx="7794308" cy="234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Express shipping users had a higher average spend ($60.48) than Standard ($58.46).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3172" y="481846"/>
            <a:ext cx="8265676" cy="5474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Subscription &amp; Discount Dynamics</a:t>
            </a:r>
            <a:endParaRPr lang="en-US" sz="3400" dirty="0"/>
          </a:p>
        </p:txBody>
      </p:sp>
      <p:sp>
        <p:nvSpPr>
          <p:cNvPr id="3" name="Text 1"/>
          <p:cNvSpPr/>
          <p:nvPr/>
        </p:nvSpPr>
        <p:spPr>
          <a:xfrm>
            <a:off x="613172" y="1379696"/>
            <a:ext cx="13404056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Understanding how subscriptions and discounts influence customer behavior and product appeal.</a:t>
            </a:r>
            <a:endParaRPr lang="en-US" sz="1350" dirty="0"/>
          </a:p>
        </p:txBody>
      </p:sp>
      <p:sp>
        <p:nvSpPr>
          <p:cNvPr id="4" name="Shape 2"/>
          <p:cNvSpPr/>
          <p:nvPr/>
        </p:nvSpPr>
        <p:spPr>
          <a:xfrm>
            <a:off x="613172" y="2054185"/>
            <a:ext cx="6488311" cy="1375291"/>
          </a:xfrm>
          <a:prstGeom prst="roundRect">
            <a:avLst>
              <a:gd name="adj" fmla="val 535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795933" y="2236946"/>
            <a:ext cx="3851672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Subscribers vs. Non-Subscribers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95933" y="2685931"/>
            <a:ext cx="612278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Subscribers (1053) had an average spend of $59.49, contributing $62,645 in revenue.</a:t>
            </a:r>
            <a:endParaRPr lang="en-US" sz="1350" dirty="0"/>
          </a:p>
        </p:txBody>
      </p:sp>
      <p:sp>
        <p:nvSpPr>
          <p:cNvPr id="7" name="Shape 5"/>
          <p:cNvSpPr/>
          <p:nvPr/>
        </p:nvSpPr>
        <p:spPr>
          <a:xfrm>
            <a:off x="613172" y="3604617"/>
            <a:ext cx="6488311" cy="1375291"/>
          </a:xfrm>
          <a:prstGeom prst="roundRect">
            <a:avLst>
              <a:gd name="adj" fmla="val 535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795933" y="3787378"/>
            <a:ext cx="3689033" cy="2738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Discount-Dependent Products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95933" y="4236363"/>
            <a:ext cx="6122789" cy="5607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Hat (50%), Sneakers (49.66%), Coat (49.07%), Sweater (48.17%), Pants (47.37%) had highest discount rates.</a:t>
            </a:r>
            <a:endParaRPr lang="en-US" sz="13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6537" y="2054185"/>
            <a:ext cx="6488311" cy="648831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98446"/>
            <a:ext cx="106507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Customer Segmentation &amp; Loyalty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608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Classifying customers into distinct segments based on their purchase history.</a:t>
            </a:r>
            <a:endParaRPr lang="en-US" sz="17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678906"/>
            <a:ext cx="2152055" cy="13069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894892" y="329493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357217" y="2905720"/>
            <a:ext cx="141482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357217" y="3396139"/>
            <a:ext cx="141482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83 Customers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187077" y="3998952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4042529"/>
            <a:ext cx="4304109" cy="1306949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3894892" y="4496633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500" dirty="0"/>
          </a:p>
        </p:txBody>
      </p:sp>
      <p:sp>
        <p:nvSpPr>
          <p:cNvPr id="11" name="Text 7"/>
          <p:cNvSpPr/>
          <p:nvPr/>
        </p:nvSpPr>
        <p:spPr>
          <a:xfrm>
            <a:off x="6433304" y="4269343"/>
            <a:ext cx="15151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Returning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33304" y="4759762"/>
            <a:ext cx="1515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701 Customers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63164" y="5362575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3D4CC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406152"/>
            <a:ext cx="6456164" cy="1306949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3894773" y="5860256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500" dirty="0"/>
          </a:p>
        </p:txBody>
      </p:sp>
      <p:sp>
        <p:nvSpPr>
          <p:cNvPr id="16" name="Text 11"/>
          <p:cNvSpPr/>
          <p:nvPr/>
        </p:nvSpPr>
        <p:spPr>
          <a:xfrm>
            <a:off x="7509272" y="5632966"/>
            <a:ext cx="157388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E4E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Loyal</a:t>
            </a:r>
            <a:endParaRPr lang="en-US" sz="2200" dirty="0"/>
          </a:p>
        </p:txBody>
      </p:sp>
      <p:sp>
        <p:nvSpPr>
          <p:cNvPr id="17" name="Text 12"/>
          <p:cNvSpPr/>
          <p:nvPr/>
        </p:nvSpPr>
        <p:spPr>
          <a:xfrm>
            <a:off x="7509272" y="6123384"/>
            <a:ext cx="157388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3116 Customers</a:t>
            </a:r>
            <a:endParaRPr lang="en-US" sz="1750" dirty="0"/>
          </a:p>
        </p:txBody>
      </p:sp>
      <p:sp>
        <p:nvSpPr>
          <p:cNvPr id="18" name="Text 13"/>
          <p:cNvSpPr/>
          <p:nvPr/>
        </p:nvSpPr>
        <p:spPr>
          <a:xfrm>
            <a:off x="793790" y="696825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Customers with more than 5 purchases are more likely to subscribe (958 Yes vs 2518 No).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2361" y="622578"/>
            <a:ext cx="8083987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Top Products by Category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2361" y="1782842"/>
            <a:ext cx="13045678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Identifying the most purchased items within each product category.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2361" y="2399824"/>
            <a:ext cx="13045678" cy="5207318"/>
          </a:xfrm>
          <a:prstGeom prst="roundRect">
            <a:avLst>
              <a:gd name="adj" fmla="val 182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9981" y="2407444"/>
            <a:ext cx="13029128" cy="649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7748" y="2550795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74124" y="2550795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Jewelry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16691" y="2550795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171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99981" y="3056453"/>
            <a:ext cx="13029128" cy="649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7748" y="3199805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Accessories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74124" y="3199805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Sunglasses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16691" y="3199805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161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9981" y="3705463"/>
            <a:ext cx="13029128" cy="649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7748" y="3848814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74124" y="3848814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Blouse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16691" y="3848814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171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99981" y="4354473"/>
            <a:ext cx="13029128" cy="649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7748" y="4497824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Clothing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74124" y="4497824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Pants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16691" y="4497824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171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99981" y="5003483"/>
            <a:ext cx="13029128" cy="649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7748" y="5146834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74124" y="5146834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Sandals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16691" y="5146834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160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99981" y="5652492"/>
            <a:ext cx="13029128" cy="649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7748" y="5795843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Footwear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374124" y="5795843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Shoes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716691" y="5795843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150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799981" y="6301502"/>
            <a:ext cx="13029128" cy="64901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7748" y="6444853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374124" y="6444853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Jacket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716691" y="6444853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163</a:t>
            </a:r>
            <a:endParaRPr lang="en-US" sz="1750" dirty="0"/>
          </a:p>
        </p:txBody>
      </p:sp>
      <p:sp>
        <p:nvSpPr>
          <p:cNvPr id="33" name="Shape 31"/>
          <p:cNvSpPr/>
          <p:nvPr/>
        </p:nvSpPr>
        <p:spPr>
          <a:xfrm>
            <a:off x="799981" y="6950512"/>
            <a:ext cx="13029128" cy="64901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4" name="Text 32"/>
          <p:cNvSpPr/>
          <p:nvPr/>
        </p:nvSpPr>
        <p:spPr>
          <a:xfrm>
            <a:off x="1027748" y="7093863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Outerwear</a:t>
            </a:r>
            <a:endParaRPr lang="en-US" sz="1750" dirty="0"/>
          </a:p>
        </p:txBody>
      </p:sp>
      <p:sp>
        <p:nvSpPr>
          <p:cNvPr id="35" name="Text 33"/>
          <p:cNvSpPr/>
          <p:nvPr/>
        </p:nvSpPr>
        <p:spPr>
          <a:xfrm>
            <a:off x="5374124" y="7093863"/>
            <a:ext cx="388227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Coat</a:t>
            </a:r>
            <a:endParaRPr lang="en-US" sz="1750" dirty="0"/>
          </a:p>
        </p:txBody>
      </p:sp>
      <p:sp>
        <p:nvSpPr>
          <p:cNvPr id="36" name="Text 34"/>
          <p:cNvSpPr/>
          <p:nvPr/>
        </p:nvSpPr>
        <p:spPr>
          <a:xfrm>
            <a:off x="9716691" y="7093863"/>
            <a:ext cx="3886081" cy="362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161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19470" y="408146"/>
            <a:ext cx="7284244" cy="4638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900" b="1" dirty="0">
                <a:solidFill>
                  <a:srgbClr val="233939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Revenue Contribution by Age Group</a:t>
            </a:r>
            <a:endParaRPr lang="en-US" sz="2900" dirty="0"/>
          </a:p>
        </p:txBody>
      </p:sp>
      <p:sp>
        <p:nvSpPr>
          <p:cNvPr id="3" name="Text 1"/>
          <p:cNvSpPr/>
          <p:nvPr/>
        </p:nvSpPr>
        <p:spPr>
          <a:xfrm>
            <a:off x="519470" y="116883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Analyzing which age demographics contribute most to overall revenue.</a:t>
            </a:r>
            <a:endParaRPr lang="en-US" sz="11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9470" y="1573292"/>
            <a:ext cx="13591461" cy="761118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19470" y="9351407"/>
            <a:ext cx="13591461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150" dirty="0">
                <a:solidFill>
                  <a:srgbClr val="3B4E4E"/>
                </a:solidFill>
                <a:latin typeface="Overpass Light" pitchFamily="34" charset="0"/>
                <a:ea typeface="Overpass Light" pitchFamily="34" charset="-122"/>
                <a:cs typeface="Overpass Light" pitchFamily="34" charset="-120"/>
              </a:rPr>
              <a:t>Young Adults represent the highest revenue-generating segment.</a:t>
            </a:r>
            <a:endParaRPr lang="en-US" sz="11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2025-11-29T09:05:31Z</dcterms:created>
  <dcterms:modified xsi:type="dcterms:W3CDTF">2025-11-29T09:05:31Z</dcterms:modified>
</cp:coreProperties>
</file>